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presProps.xml" ContentType="application/vnd.openxmlformats-officedocument.presentationml.presProps+xml"/>
  <Override PartName="/ppt/media/image17.svg" ContentType="image/svg"/>
  <Override PartName="/ppt/notesMasters/notesMaster1.xml" ContentType="application/vnd.openxmlformats-officedocument.presentationml.notesMaster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embeddedFontLst>
    <p:embeddedFont>
      <p:font typeface="Bahnschrift SemiBold"/>
      <p:regular r:id="rId20"/>
    </p:embeddedFont>
    <p:embeddedFont>
      <p:font typeface="Arial Black"/>
    </p:embeddedFont>
    <p:embeddedFont>
      <p:font typeface="Poppins Light"/>
    </p:embeddedFont>
    <p:embeddedFont>
      <p:font typeface="Poppins Black"/>
    </p:embeddedFont>
    <p:embeddedFont>
      <p:font typeface="Bahnschrift"/>
      <p:regular r:id="rId20"/>
    </p:embeddedFont>
    <p:embeddedFont>
      <p:font typeface="Noto Sans CJK SC"/>
      <p:regular r:id="rId21"/>
      <p:bold r:id="rId21"/>
    </p:embeddedFont>
    <p:embeddedFont>
      <p:font typeface="Arial Unicode MS"/>
    </p:embeddedFont>
    <p:embeddedFont>
      <p:font typeface="Noto Sans Devanagari"/>
      <p:regular r:id="rId22"/>
      <p:bold r:id="rId22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font" Target="fonts/Font_1_Bahnschrift_SemiBold_Regular.fntdata"/><Relationship Id="rId21" Type="http://schemas.openxmlformats.org/officeDocument/2006/relationships/font" Target="fonts/Font_2_Noto_Sans_CJK_SC_Regular.fntdata"/><Relationship Id="rId22" Type="http://schemas.openxmlformats.org/officeDocument/2006/relationships/font" Target="fonts/Font_3_Noto_Sans_Devanagari_Regular.fntdata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move the slide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0C9308A-5FC1-47BE-8544-9E9985969020}" type="slidenum"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2748CA-A238-4C48-A786-10BC3E0805B2}" type="slidenum"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PTMON 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/>
          <p:cNvPicPr/>
          <p:nvPr/>
        </p:nvPicPr>
        <p:blipFill>
          <a:blip r:embed="rId2"/>
          <a:srcRect l="0" t="0" r="5842" b="0"/>
          <a:stretch/>
        </p:blipFill>
        <p:spPr>
          <a:xfrm>
            <a:off x="712440" y="0"/>
            <a:ext cx="114793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body"/>
          </p:nvPr>
        </p:nvSpPr>
        <p:spPr>
          <a:xfrm>
            <a:off x="6948360" y="1400400"/>
            <a:ext cx="4054320" cy="4056840"/>
          </a:xfrm>
          <a:prstGeom prst="rect">
            <a:avLst/>
          </a:prstGeom>
          <a:pattFill prst="wdUpDiag">
            <a:fgClr>
              <a:srgbClr val="bfbfbf"/>
            </a:fgClr>
            <a:bgClr>
              <a:srgbClr val="f2f2f2"/>
            </a:bgClr>
          </a:pattFill>
          <a:ln w="0">
            <a:noFill/>
          </a:ln>
        </p:spPr>
        <p:txBody>
          <a:bodyPr lIns="90000" rIns="90000" tIns="720000" bIns="45000" anchor="ctr" anchorCtr="1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Poppins Light"/>
                <a:ea typeface="Arial Unicode MS"/>
              </a:rPr>
              <a:t>Click icon to add picture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7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4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8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4"/>
          <p:cNvPicPr/>
          <p:nvPr/>
        </p:nvPicPr>
        <p:blipFill>
          <a:blip r:embed="rId2"/>
          <a:stretch/>
        </p:blipFill>
        <p:spPr>
          <a:xfrm flipH="1">
            <a:off x="36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9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5"/>
          <p:cNvPicPr/>
          <p:nvPr/>
        </p:nvPicPr>
        <p:blipFill>
          <a:blip r:embed="rId2"/>
          <a:stretch/>
        </p:blipFill>
        <p:spPr>
          <a:xfrm flipH="1">
            <a:off x="36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0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4"/>
          <p:cNvPicPr/>
          <p:nvPr/>
        </p:nvPicPr>
        <p:blipFill>
          <a:blip r:embed="rId2"/>
          <a:stretch/>
        </p:blipFill>
        <p:spPr>
          <a:xfrm flipH="1">
            <a:off x="36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PTMON custom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3"/>
          <p:cNvPicPr/>
          <p:nvPr/>
        </p:nvPicPr>
        <p:blipFill>
          <a:blip r:embed="rId2"/>
          <a:stretch/>
        </p:blipFill>
        <p:spPr>
          <a:xfrm flipH="1" rot="10800000"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7635240" y="1443960"/>
            <a:ext cx="4319640" cy="4319640"/>
          </a:xfrm>
          <a:prstGeom prst="rect">
            <a:avLst/>
          </a:prstGeom>
          <a:pattFill prst="wdUpDiag">
            <a:fgClr>
              <a:srgbClr val="bfbfbf"/>
            </a:fgClr>
            <a:bgClr>
              <a:srgbClr val="f2f2f2"/>
            </a:bgClr>
          </a:pattFill>
          <a:ln w="0">
            <a:noFill/>
          </a:ln>
        </p:spPr>
        <p:txBody>
          <a:bodyPr lIns="90000" rIns="90000" tIns="828000" bIns="45000" anchor="ctr" anchorCtr="1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oppins Light"/>
                <a:ea typeface="Arial Unicode MS"/>
              </a:rPr>
              <a:t>Click icon to add picture</a:t>
            </a:r>
            <a:endParaRPr lang="ru-RU" sz="14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body"/>
          </p:nvPr>
        </p:nvSpPr>
        <p:spPr>
          <a:xfrm>
            <a:off x="7675200" y="1219320"/>
            <a:ext cx="2141640" cy="4423320"/>
          </a:xfrm>
          <a:prstGeom prst="rect">
            <a:avLst/>
          </a:prstGeom>
          <a:pattFill prst="wdUpDiag">
            <a:fgClr>
              <a:srgbClr val="bfbfbf"/>
            </a:fgClr>
            <a:bgClr>
              <a:srgbClr val="f2f2f2"/>
            </a:bgClr>
          </a:pattFill>
          <a:ln w="0">
            <a:noFill/>
          </a:ln>
        </p:spPr>
        <p:txBody>
          <a:bodyPr lIns="90000" rIns="90000" tIns="45000" bIns="45000" anchor="b" anchorCtr="1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Poppins Light"/>
                <a:ea typeface="Arial Unicode MS"/>
              </a:rPr>
              <a:t>Click icon to add picture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1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5"/>
          <p:cNvPicPr/>
          <p:nvPr/>
        </p:nvPicPr>
        <p:blipFill>
          <a:blip r:embed="rId2"/>
          <a:stretch/>
        </p:blipFill>
        <p:spPr>
          <a:xfrm flipH="1">
            <a:off x="36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body"/>
          </p:nvPr>
        </p:nvSpPr>
        <p:spPr>
          <a:xfrm>
            <a:off x="1340640" y="1203840"/>
            <a:ext cx="5842080" cy="4449600"/>
          </a:xfrm>
          <a:prstGeom prst="rect">
            <a:avLst/>
          </a:prstGeom>
          <a:pattFill prst="wdUpDiag">
            <a:fgClr>
              <a:srgbClr val="bfbfbf"/>
            </a:fgClr>
            <a:bgClr>
              <a:srgbClr val="f2f2f2"/>
            </a:bgClr>
          </a:pattFill>
          <a:ln w="0">
            <a:noFill/>
          </a:ln>
        </p:spPr>
        <p:txBody>
          <a:bodyPr lIns="90000" rIns="90000" tIns="45000" bIns="45000" anchor="b" anchorCtr="1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Poppins Light"/>
                <a:ea typeface="Arial Unicode MS"/>
              </a:rPr>
              <a:t>Click icon to add picture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2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5"/>
          <p:cNvPicPr/>
          <p:nvPr/>
        </p:nvPicPr>
        <p:blipFill>
          <a:blip r:embed="rId2"/>
          <a:stretch/>
        </p:blipFill>
        <p:spPr>
          <a:xfrm flipH="1" rot="10800000"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body"/>
          </p:nvPr>
        </p:nvSpPr>
        <p:spPr>
          <a:xfrm>
            <a:off x="4350960" y="1092240"/>
            <a:ext cx="6452280" cy="4266720"/>
          </a:xfrm>
          <a:prstGeom prst="rect">
            <a:avLst/>
          </a:prstGeom>
          <a:pattFill prst="wdUpDiag">
            <a:fgClr>
              <a:srgbClr val="bfbfbf"/>
            </a:fgClr>
            <a:bgClr>
              <a:srgbClr val="f2f2f2"/>
            </a:bgClr>
          </a:pattFill>
          <a:ln w="0">
            <a:noFill/>
          </a:ln>
        </p:spPr>
        <p:txBody>
          <a:bodyPr lIns="90000" rIns="90000" tIns="45000" bIns="45000" anchor="b" anchorCtr="1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Poppins Light"/>
                <a:ea typeface="Arial Unicode MS"/>
              </a:rPr>
              <a:t>Click icon to add picture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3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4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5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6_PPTMON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4"/>
          <p:cNvPicPr/>
          <p:nvPr/>
        </p:nvPicPr>
        <p:blipFill>
          <a:blip r:embed="rId2"/>
          <a:stretch/>
        </p:blipFill>
        <p:spPr>
          <a:xfrm flipH="1">
            <a:off x="36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2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0"/>
          <p:cNvSpPr/>
          <p:nvPr/>
        </p:nvSpPr>
        <p:spPr>
          <a:xfrm>
            <a:off x="4913280" y="254880"/>
            <a:ext cx="7100640" cy="28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3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 Black"/>
                <a:ea typeface="Arial Unicode MS"/>
              </a:rPr>
              <a:t>«Виртуальный мир» – симулятор живых существ с памятью, эмоциями и веб-интерфейсом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TextBox 21"/>
          <p:cNvSpPr/>
          <p:nvPr/>
        </p:nvSpPr>
        <p:spPr>
          <a:xfrm>
            <a:off x="429840" y="865440"/>
            <a:ext cx="329832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</a:pPr>
            <a:r>
              <a:rPr lang="ru-RU" sz="2400" b="0" u="none" strike="noStrike">
                <a:solidFill>
                  <a:srgbClr val="ffc120"/>
                </a:solidFill>
                <a:effectLst/>
                <a:uFillTx/>
                <a:latin typeface="Arial"/>
                <a:ea typeface="Arial Unicode MS"/>
              </a:rPr>
              <a:t>ХАКАТОН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2400" b="1" u="none" strike="noStrike">
                <a:solidFill>
                  <a:srgbClr val="ffc120"/>
                </a:solidFill>
                <a:effectLst/>
                <a:uFillTx/>
                <a:latin typeface="Arial"/>
                <a:ea typeface="Arial Unicode MS"/>
              </a:rPr>
              <a:t>«КИБЕР РЫВОК»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29840" y="1703880"/>
            <a:ext cx="297828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</a:pPr>
            <a:r>
              <a:rPr lang="ru-RU" sz="2000" b="0" u="none" strike="noStrike">
                <a:solidFill>
                  <a:srgbClr val="ffc120"/>
                </a:solidFill>
                <a:effectLst/>
                <a:uFillTx/>
                <a:latin typeface="Bahnschrift"/>
                <a:ea typeface="Arial Unicode MS"/>
              </a:rPr>
              <a:t>18</a:t>
            </a:r>
            <a:r>
              <a:rPr lang="en-US" sz="2000" b="0" u="none" strike="noStrike">
                <a:solidFill>
                  <a:srgbClr val="ffc120"/>
                </a:solidFill>
                <a:effectLst/>
                <a:uFillTx/>
                <a:latin typeface="Bahnschrift"/>
                <a:ea typeface="Arial Unicode MS"/>
              </a:rPr>
              <a:t>.</a:t>
            </a:r>
            <a:r>
              <a:rPr lang="ru-RU" sz="2000" b="0" u="none" strike="noStrike">
                <a:solidFill>
                  <a:srgbClr val="ffc120"/>
                </a:solidFill>
                <a:effectLst/>
                <a:uFillTx/>
                <a:latin typeface="Bahnschrift"/>
                <a:ea typeface="Arial Unicode MS"/>
              </a:rPr>
              <a:t>02</a:t>
            </a:r>
            <a:r>
              <a:rPr lang="en-US" sz="2000" b="0" u="none" strike="noStrike">
                <a:solidFill>
                  <a:srgbClr val="ffc120"/>
                </a:solidFill>
                <a:effectLst/>
                <a:uFillTx/>
                <a:latin typeface="Bahnschrift"/>
                <a:ea typeface="Arial Unicode MS"/>
              </a:rPr>
              <a:t>.20</a:t>
            </a:r>
            <a:r>
              <a:rPr lang="ru-RU" sz="2000" b="0" u="none" strike="noStrike">
                <a:solidFill>
                  <a:srgbClr val="ffc120"/>
                </a:solidFill>
                <a:effectLst/>
                <a:uFillTx/>
                <a:latin typeface="Bahnschrift"/>
                <a:ea typeface="Arial Unicode MS"/>
              </a:rPr>
              <a:t>26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TextBox 1"/>
          <p:cNvSpPr/>
          <p:nvPr/>
        </p:nvSpPr>
        <p:spPr>
          <a:xfrm>
            <a:off x="447840" y="4399200"/>
            <a:ext cx="3182760" cy="20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Команда </a:t>
            </a: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t34M4 n3 R4k0V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 SemiBold"/>
                <a:ea typeface="Arial Unicode MS"/>
              </a:rPr>
              <a:t>Абдуллина Вилена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 SemiBold"/>
                <a:ea typeface="Arial Unicode MS"/>
              </a:rPr>
              <a:t>Георгиев Матвей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 SemiBold"/>
                <a:ea typeface="Arial Unicode MS"/>
              </a:rPr>
              <a:t>Замышляев Антон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 SemiBold"/>
                <a:ea typeface="Arial Unicode MS"/>
              </a:rPr>
              <a:t>Летнев Георгий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 SemiBold"/>
                <a:ea typeface="Arial Unicode MS"/>
              </a:rPr>
              <a:t>Чубарь Алексей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"/>
          <p:cNvSpPr/>
          <p:nvPr/>
        </p:nvSpPr>
        <p:spPr>
          <a:xfrm>
            <a:off x="1979640" y="315360"/>
            <a:ext cx="559260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32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Визуализация на дашборде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" name="Рисунок 8"/>
          <p:cNvPicPr/>
          <p:nvPr/>
        </p:nvPicPr>
        <p:blipFill>
          <a:blip r:embed="rId1"/>
          <a:srcRect l="81045" t="0" r="0" b="40195"/>
          <a:stretch/>
        </p:blipFill>
        <p:spPr>
          <a:xfrm>
            <a:off x="559080" y="1340640"/>
            <a:ext cx="2841120" cy="504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"/>
          <p:cNvPicPr/>
          <p:nvPr/>
        </p:nvPicPr>
        <p:blipFill>
          <a:blip r:embed="rId2"/>
          <a:stretch/>
        </p:blipFill>
        <p:spPr>
          <a:xfrm>
            <a:off x="3610800" y="1674720"/>
            <a:ext cx="8089200" cy="4085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Прямоугольник 1"/>
          <p:cNvSpPr/>
          <p:nvPr/>
        </p:nvSpPr>
        <p:spPr>
          <a:xfrm>
            <a:off x="208080" y="358920"/>
            <a:ext cx="855360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Визуализация взаимоотношений и характеристик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Рисунок 3"/>
          <p:cNvPicPr/>
          <p:nvPr/>
        </p:nvPicPr>
        <p:blipFill>
          <a:blip r:embed="rId1"/>
          <a:srcRect l="28906" t="74674" r="45693" b="0"/>
          <a:stretch/>
        </p:blipFill>
        <p:spPr>
          <a:xfrm>
            <a:off x="1174320" y="2200680"/>
            <a:ext cx="5365440" cy="300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Рисунок 5"/>
          <p:cNvPicPr/>
          <p:nvPr/>
        </p:nvPicPr>
        <p:blipFill>
          <a:blip r:embed="rId2"/>
          <a:srcRect l="82222" t="0" r="0" b="45784"/>
          <a:stretch/>
        </p:blipFill>
        <p:spPr>
          <a:xfrm>
            <a:off x="8181360" y="1429920"/>
            <a:ext cx="2652840" cy="4550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"/>
          <p:cNvSpPr/>
          <p:nvPr/>
        </p:nvSpPr>
        <p:spPr>
          <a:xfrm>
            <a:off x="668520" y="357120"/>
            <a:ext cx="574344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36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Сцена симуляции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" name="Рисунок 3"/>
          <p:cNvPicPr/>
          <p:nvPr/>
        </p:nvPicPr>
        <p:blipFill>
          <a:blip r:embed="rId1"/>
          <a:stretch/>
        </p:blipFill>
        <p:spPr>
          <a:xfrm>
            <a:off x="6888960" y="1003680"/>
            <a:ext cx="3042360" cy="209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Рисунок 5"/>
          <p:cNvPicPr/>
          <p:nvPr/>
        </p:nvPicPr>
        <p:blipFill>
          <a:blip r:embed="rId2"/>
          <a:stretch/>
        </p:blipFill>
        <p:spPr>
          <a:xfrm>
            <a:off x="668520" y="1866600"/>
            <a:ext cx="5574600" cy="312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Рисунок 8"/>
          <p:cNvPicPr/>
          <p:nvPr/>
        </p:nvPicPr>
        <p:blipFill>
          <a:blip r:embed="rId3"/>
          <a:stretch/>
        </p:blipFill>
        <p:spPr>
          <a:xfrm>
            <a:off x="6888960" y="3429000"/>
            <a:ext cx="3863160" cy="2832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5"/>
          <p:cNvSpPr/>
          <p:nvPr/>
        </p:nvSpPr>
        <p:spPr>
          <a:xfrm>
            <a:off x="3516840" y="2856240"/>
            <a:ext cx="474804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4400" b="1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Анализ развития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Box 6"/>
          <p:cNvSpPr/>
          <p:nvPr/>
        </p:nvSpPr>
        <p:spPr>
          <a:xfrm>
            <a:off x="3516840" y="3772800"/>
            <a:ext cx="439920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4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Анализ и представление возможных путей развития программного продукта в дальнейшем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Box 3"/>
          <p:cNvSpPr/>
          <p:nvPr/>
        </p:nvSpPr>
        <p:spPr>
          <a:xfrm>
            <a:off x="8123040" y="2705760"/>
            <a:ext cx="2300760" cy="14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en-US" sz="8800" b="0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0</a:t>
            </a:r>
            <a:r>
              <a:rPr lang="ru-RU" sz="8800" b="0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3</a:t>
            </a:r>
            <a:endParaRPr lang="ru-RU" sz="8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"/>
          <p:cNvSpPr/>
          <p:nvPr/>
        </p:nvSpPr>
        <p:spPr>
          <a:xfrm>
            <a:off x="159840" y="701280"/>
            <a:ext cx="446508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32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Идеи по дальнейшему развитию продукта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Box 2"/>
          <p:cNvSpPr/>
          <p:nvPr/>
        </p:nvSpPr>
        <p:spPr>
          <a:xfrm>
            <a:off x="408240" y="2752200"/>
            <a:ext cx="4829040" cy="25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ru-RU" sz="18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Геймификация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ru-RU" sz="18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Усложнение симуляции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ru-RU" sz="18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Расширение пользовательского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     взаимодействия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ru-RU" sz="18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Техническое масштабирование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1" name="Picture 2" descr="Picture background"/>
          <p:cNvPicPr/>
          <p:nvPr/>
        </p:nvPicPr>
        <p:blipFill>
          <a:blip r:embed="rId1"/>
          <a:stretch/>
        </p:blipFill>
        <p:spPr>
          <a:xfrm>
            <a:off x="6095880" y="726480"/>
            <a:ext cx="3900240" cy="261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Picture 4" descr="Picture background"/>
          <p:cNvPicPr/>
          <p:nvPr/>
        </p:nvPicPr>
        <p:blipFill>
          <a:blip r:embed="rId2"/>
          <a:stretch/>
        </p:blipFill>
        <p:spPr>
          <a:xfrm>
            <a:off x="7181640" y="3520080"/>
            <a:ext cx="4601520" cy="260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31"/>
          <p:cNvSpPr/>
          <p:nvPr/>
        </p:nvSpPr>
        <p:spPr>
          <a:xfrm>
            <a:off x="711000" y="1595160"/>
            <a:ext cx="384804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4800" b="1" u="none" strike="noStrike">
                <a:solidFill>
                  <a:srgbClr val="1c252f"/>
                </a:solidFill>
                <a:effectLst/>
                <a:uFillTx/>
                <a:latin typeface="Bahnschrift SemiBold"/>
                <a:ea typeface="Arial Unicode MS"/>
              </a:rPr>
              <a:t>Заключение</a:t>
            </a:r>
            <a:endParaRPr lang="ru-RU" sz="4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Box 32"/>
          <p:cNvSpPr/>
          <p:nvPr/>
        </p:nvSpPr>
        <p:spPr>
          <a:xfrm>
            <a:off x="7032240" y="2847960"/>
            <a:ext cx="2287800" cy="95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14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Разработали веб-приложение с взаимодействием ИИ-агентов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직사각형 33"/>
          <p:cNvSpPr/>
          <p:nvPr/>
        </p:nvSpPr>
        <p:spPr>
          <a:xfrm>
            <a:off x="7032240" y="2411280"/>
            <a:ext cx="22878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1800" b="1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Продукт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직사각형 34"/>
          <p:cNvSpPr/>
          <p:nvPr/>
        </p:nvSpPr>
        <p:spPr>
          <a:xfrm>
            <a:off x="7032240" y="1980000"/>
            <a:ext cx="22878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en-US" sz="2400" b="0" u="none" strike="noStrike">
                <a:solidFill>
                  <a:schemeClr val="lt1"/>
                </a:solidFill>
                <a:effectLst/>
                <a:uFillTx/>
                <a:latin typeface="Poppins Black"/>
                <a:ea typeface="Arial Unicode MS"/>
              </a:rPr>
              <a:t>01.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Box 35"/>
          <p:cNvSpPr/>
          <p:nvPr/>
        </p:nvSpPr>
        <p:spPr>
          <a:xfrm>
            <a:off x="9537840" y="2847960"/>
            <a:ext cx="228780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14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Получили опыт работы с языковыми нейронными моделями 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직사각형 36"/>
          <p:cNvSpPr/>
          <p:nvPr/>
        </p:nvSpPr>
        <p:spPr>
          <a:xfrm>
            <a:off x="9537840" y="2411280"/>
            <a:ext cx="22878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1800" b="1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Опыт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직사각형 37"/>
          <p:cNvSpPr/>
          <p:nvPr/>
        </p:nvSpPr>
        <p:spPr>
          <a:xfrm>
            <a:off x="9537840" y="1980000"/>
            <a:ext cx="22878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en-US" sz="2400" b="0" u="none" strike="noStrike">
                <a:solidFill>
                  <a:schemeClr val="lt1"/>
                </a:solidFill>
                <a:effectLst/>
                <a:uFillTx/>
                <a:latin typeface="Poppins Black"/>
                <a:ea typeface="Arial Unicode MS"/>
              </a:rPr>
              <a:t>02.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Box 38"/>
          <p:cNvSpPr/>
          <p:nvPr/>
        </p:nvSpPr>
        <p:spPr>
          <a:xfrm>
            <a:off x="7032240" y="5297760"/>
            <a:ext cx="228780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14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Завели полезные в будущем знакомства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직사각형 39"/>
          <p:cNvSpPr/>
          <p:nvPr/>
        </p:nvSpPr>
        <p:spPr>
          <a:xfrm>
            <a:off x="7032240" y="4861080"/>
            <a:ext cx="22878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1800" b="1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Знакомства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직사각형 40"/>
          <p:cNvSpPr/>
          <p:nvPr/>
        </p:nvSpPr>
        <p:spPr>
          <a:xfrm>
            <a:off x="7032240" y="4429800"/>
            <a:ext cx="22878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en-US" sz="2400" b="0" u="none" strike="noStrike">
                <a:solidFill>
                  <a:schemeClr val="lt1"/>
                </a:solidFill>
                <a:effectLst/>
                <a:uFillTx/>
                <a:latin typeface="Poppins Black"/>
                <a:ea typeface="Arial Unicode MS"/>
              </a:rPr>
              <a:t>03.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Box 41"/>
          <p:cNvSpPr/>
          <p:nvPr/>
        </p:nvSpPr>
        <p:spPr>
          <a:xfrm>
            <a:off x="9537840" y="5297760"/>
            <a:ext cx="228780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14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Насладились проведенным временем на мероприятии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직사각형 42"/>
          <p:cNvSpPr/>
          <p:nvPr/>
        </p:nvSpPr>
        <p:spPr>
          <a:xfrm>
            <a:off x="9537840" y="4861080"/>
            <a:ext cx="22878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Poppins Black"/>
              <a:ea typeface="Arial Unicode MS"/>
            </a:endParaRPr>
          </a:p>
        </p:txBody>
      </p:sp>
      <p:sp>
        <p:nvSpPr>
          <p:cNvPr id="135" name="직사각형 43"/>
          <p:cNvSpPr/>
          <p:nvPr/>
        </p:nvSpPr>
        <p:spPr>
          <a:xfrm>
            <a:off x="9537840" y="4429800"/>
            <a:ext cx="22878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en-US" sz="2400" b="0" u="none" strike="noStrike">
                <a:solidFill>
                  <a:schemeClr val="lt1"/>
                </a:solidFill>
                <a:effectLst/>
                <a:uFillTx/>
                <a:latin typeface="Poppins Black"/>
                <a:ea typeface="Arial Unicode MS"/>
              </a:rPr>
              <a:t>04.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직사각형 39"/>
          <p:cNvSpPr/>
          <p:nvPr/>
        </p:nvSpPr>
        <p:spPr>
          <a:xfrm>
            <a:off x="9537840" y="4861080"/>
            <a:ext cx="22878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1800" b="1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Время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5"/>
          <p:cNvSpPr/>
          <p:nvPr/>
        </p:nvSpPr>
        <p:spPr>
          <a:xfrm>
            <a:off x="636480" y="1317240"/>
            <a:ext cx="4263120" cy="19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60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Спасибо за внимание!</a:t>
            </a:r>
            <a:endParaRPr lang="ru-RU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Box 6"/>
          <p:cNvSpPr/>
          <p:nvPr/>
        </p:nvSpPr>
        <p:spPr>
          <a:xfrm>
            <a:off x="716760" y="3275280"/>
            <a:ext cx="410256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4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Будем рады ответить на ваши вопросы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"/>
          <p:cNvSpPr/>
          <p:nvPr/>
        </p:nvSpPr>
        <p:spPr>
          <a:xfrm>
            <a:off x="3516840" y="2856240"/>
            <a:ext cx="474804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4400" b="1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Подготовка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TextBox 6"/>
          <p:cNvSpPr/>
          <p:nvPr/>
        </p:nvSpPr>
        <p:spPr>
          <a:xfrm>
            <a:off x="3516840" y="3772800"/>
            <a:ext cx="439920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4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Ознакомление с кейсом, продумывание идей, определение поставленных проблем и поиск способов их решения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TextBox 3"/>
          <p:cNvSpPr/>
          <p:nvPr/>
        </p:nvSpPr>
        <p:spPr>
          <a:xfrm>
            <a:off x="8123040" y="2705760"/>
            <a:ext cx="2300760" cy="14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en-US" sz="8800" b="0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01</a:t>
            </a:r>
            <a:endParaRPr lang="ru-RU" sz="8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7"/>
          <p:cNvSpPr/>
          <p:nvPr/>
        </p:nvSpPr>
        <p:spPr>
          <a:xfrm>
            <a:off x="1977120" y="583920"/>
            <a:ext cx="82371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lang="ru-RU" sz="3600" b="1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Цель проекта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TextBox 1"/>
          <p:cNvSpPr/>
          <p:nvPr/>
        </p:nvSpPr>
        <p:spPr>
          <a:xfrm>
            <a:off x="5086800" y="1926360"/>
            <a:ext cx="66045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Создать веб-приложение, в котором несколько автономных AI-агентов живут своей жизнью.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" name="Picture 4" descr="Picture background"/>
          <p:cNvPicPr/>
          <p:nvPr/>
        </p:nvPicPr>
        <p:blipFill>
          <a:blip r:embed="rId1"/>
          <a:stretch/>
        </p:blipFill>
        <p:spPr>
          <a:xfrm>
            <a:off x="443880" y="2818080"/>
            <a:ext cx="7104600" cy="3552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7"/>
          <p:cNvSpPr/>
          <p:nvPr/>
        </p:nvSpPr>
        <p:spPr>
          <a:xfrm>
            <a:off x="4120200" y="1109880"/>
            <a:ext cx="73404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2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Разработать архитектуру агента с системой памяти и эмоциональной моделью, динамически изменяющей настроение в ответ на события..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직사각형 18"/>
          <p:cNvSpPr/>
          <p:nvPr/>
        </p:nvSpPr>
        <p:spPr>
          <a:xfrm>
            <a:off x="4120200" y="771120"/>
            <a:ext cx="713628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01</a:t>
            </a: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Light"/>
                <a:ea typeface="Arial Unicode MS"/>
              </a:rPr>
              <a:t>. </a:t>
            </a:r>
            <a:r>
              <a:rPr lang="ru-RU" sz="18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Разработка архитектуры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19"/>
          <p:cNvSpPr/>
          <p:nvPr/>
        </p:nvSpPr>
        <p:spPr>
          <a:xfrm>
            <a:off x="4120200" y="2018160"/>
            <a:ext cx="645156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2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Реализовать поведенческий цикл агента на основе LLM </a:t>
            </a:r>
            <a:r>
              <a:rPr lang="en-US" sz="12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GPT-4</a:t>
            </a:r>
            <a:r>
              <a:rPr lang="ru-RU" sz="12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о-</a:t>
            </a:r>
            <a:r>
              <a:rPr lang="en-US" sz="12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mini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직사각형 20"/>
          <p:cNvSpPr/>
          <p:nvPr/>
        </p:nvSpPr>
        <p:spPr>
          <a:xfrm>
            <a:off x="4120200" y="1679400"/>
            <a:ext cx="66924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02</a:t>
            </a:r>
            <a:r>
              <a:rPr lang="en-US" sz="1800" b="0" u="none" strike="noStrike">
                <a:solidFill>
                  <a:srgbClr val="1c252f"/>
                </a:solidFill>
                <a:effectLst/>
                <a:uFillTx/>
                <a:latin typeface="Poppins Light"/>
                <a:ea typeface="Arial Unicode MS"/>
              </a:rPr>
              <a:t>.</a:t>
            </a:r>
            <a:r>
              <a:rPr lang="en-US" sz="1800" b="0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 </a:t>
            </a:r>
            <a:r>
              <a:rPr lang="ru-RU" sz="18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Реализация системы поведения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21"/>
          <p:cNvSpPr/>
          <p:nvPr/>
        </p:nvSpPr>
        <p:spPr>
          <a:xfrm>
            <a:off x="4120200" y="2926080"/>
            <a:ext cx="669240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2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Реализовать механизм формирования и хранения долгосрочных отношений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직사각형 25"/>
          <p:cNvSpPr/>
          <p:nvPr/>
        </p:nvSpPr>
        <p:spPr>
          <a:xfrm>
            <a:off x="4120200" y="2587680"/>
            <a:ext cx="66924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03</a:t>
            </a: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Light"/>
                <a:ea typeface="Arial Unicode MS"/>
              </a:rPr>
              <a:t>. </a:t>
            </a:r>
            <a:r>
              <a:rPr lang="ru-RU" sz="18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Создание системы взаимодействия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Box 26"/>
          <p:cNvSpPr/>
          <p:nvPr/>
        </p:nvSpPr>
        <p:spPr>
          <a:xfrm>
            <a:off x="0" y="2165760"/>
            <a:ext cx="378720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3200" b="1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Поставленные задачи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TextBox 8"/>
          <p:cNvSpPr/>
          <p:nvPr/>
        </p:nvSpPr>
        <p:spPr>
          <a:xfrm>
            <a:off x="4120200" y="3854880"/>
            <a:ext cx="645156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2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Разработать дашборд для наблюдения за агентами в реальном времени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직사각형 18"/>
          <p:cNvSpPr/>
          <p:nvPr/>
        </p:nvSpPr>
        <p:spPr>
          <a:xfrm>
            <a:off x="4120200" y="3516480"/>
            <a:ext cx="40824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0</a:t>
            </a:r>
            <a:r>
              <a:rPr lang="ru-RU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4</a:t>
            </a:r>
            <a:r>
              <a:rPr lang="ru-RU" sz="1800" b="1" u="none" strike="noStrike">
                <a:solidFill>
                  <a:srgbClr val="1c252f"/>
                </a:solidFill>
                <a:effectLst/>
                <a:uFillTx/>
                <a:latin typeface="Poppins Light"/>
                <a:ea typeface="Arial Unicode MS"/>
              </a:rPr>
              <a:t>.</a:t>
            </a: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 </a:t>
            </a:r>
            <a:r>
              <a:rPr lang="ru-RU" sz="18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Разработка дашборда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Box 10"/>
          <p:cNvSpPr/>
          <p:nvPr/>
        </p:nvSpPr>
        <p:spPr>
          <a:xfrm>
            <a:off x="4120200" y="4763160"/>
            <a:ext cx="658584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2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Построить граф для визуализации связи между агентами и их внутреннего состояния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직사각형 20"/>
          <p:cNvSpPr/>
          <p:nvPr/>
        </p:nvSpPr>
        <p:spPr>
          <a:xfrm>
            <a:off x="4120200" y="4424400"/>
            <a:ext cx="39668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0</a:t>
            </a:r>
            <a:r>
              <a:rPr lang="ru-RU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5</a:t>
            </a: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Light"/>
                <a:ea typeface="Arial Unicode MS"/>
              </a:rPr>
              <a:t>. </a:t>
            </a:r>
            <a:r>
              <a:rPr lang="ru-RU" sz="18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Визуализация связи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12"/>
          <p:cNvSpPr/>
          <p:nvPr/>
        </p:nvSpPr>
        <p:spPr>
          <a:xfrm>
            <a:off x="4120200" y="5671080"/>
            <a:ext cx="645156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2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Реализовать панель управления с кнопкой глобального события, полем отправки сообщений агенту и слайдером скорости времени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직사각형 25"/>
          <p:cNvSpPr/>
          <p:nvPr/>
        </p:nvSpPr>
        <p:spPr>
          <a:xfrm>
            <a:off x="4120200" y="5332680"/>
            <a:ext cx="44550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0</a:t>
            </a:r>
            <a:r>
              <a:rPr lang="ru-RU" sz="1800" b="1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6</a:t>
            </a:r>
            <a:r>
              <a:rPr lang="en-US" sz="1800" b="1" u="none" strike="noStrike">
                <a:solidFill>
                  <a:srgbClr val="1c252f"/>
                </a:solidFill>
                <a:effectLst/>
                <a:uFillTx/>
                <a:latin typeface="Poppins Light"/>
                <a:ea typeface="Arial Unicode MS"/>
              </a:rPr>
              <a:t>. </a:t>
            </a:r>
            <a:r>
              <a:rPr lang="ru-RU" sz="18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Реализация панели управления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/>
          <p:nvPr/>
        </p:nvSpPr>
        <p:spPr>
          <a:xfrm>
            <a:off x="533520" y="813600"/>
            <a:ext cx="2662200" cy="20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3200" b="1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Проблемы с которыми пришлось столкнуться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2"/>
          <p:cNvSpPr/>
          <p:nvPr/>
        </p:nvSpPr>
        <p:spPr>
          <a:xfrm>
            <a:off x="4525560" y="2668320"/>
            <a:ext cx="244944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lang="ru-RU" sz="14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Определение архитектуры проекта, выбор используемого стека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직사각형 3"/>
          <p:cNvSpPr/>
          <p:nvPr/>
        </p:nvSpPr>
        <p:spPr>
          <a:xfrm>
            <a:off x="4524480" y="2279160"/>
            <a:ext cx="314280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2000" b="1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Архитектура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4"/>
          <p:cNvSpPr/>
          <p:nvPr/>
        </p:nvSpPr>
        <p:spPr>
          <a:xfrm>
            <a:off x="8919360" y="2679120"/>
            <a:ext cx="244944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lang="ru-RU" sz="14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Синхронизация состояния мира в реальном времени. </a:t>
            </a:r>
            <a:r>
              <a:rPr lang="en-US" sz="14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WebSocket-</a:t>
            </a:r>
            <a:r>
              <a:rPr lang="ru-RU" sz="14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поток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직사각형 5"/>
          <p:cNvSpPr/>
          <p:nvPr/>
        </p:nvSpPr>
        <p:spPr>
          <a:xfrm>
            <a:off x="8877960" y="2279160"/>
            <a:ext cx="33138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800" b="1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Синхронизация состояния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Box 6"/>
          <p:cNvSpPr/>
          <p:nvPr/>
        </p:nvSpPr>
        <p:spPr>
          <a:xfrm>
            <a:off x="6940800" y="4836240"/>
            <a:ext cx="2724480" cy="13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lang="ru-RU" sz="14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Решение проблемы неструктурированности данных (логов, воспоминаний, эмоций): нейросеть не могла корректно обрабатывать их в исходном виде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직사각형 7"/>
          <p:cNvSpPr/>
          <p:nvPr/>
        </p:nvSpPr>
        <p:spPr>
          <a:xfrm>
            <a:off x="6939360" y="4447080"/>
            <a:ext cx="314280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2000" b="1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Адаптация данных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Овал 14"/>
          <p:cNvSpPr/>
          <p:nvPr/>
        </p:nvSpPr>
        <p:spPr>
          <a:xfrm>
            <a:off x="7596720" y="3182400"/>
            <a:ext cx="914040" cy="914040"/>
          </a:xfrm>
          <a:prstGeom prst="ellipse">
            <a:avLst/>
          </a:prstGeom>
          <a:solidFill>
            <a:srgbClr val="1c252f"/>
          </a:solidFill>
          <a:ln w="571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lang="ru-RU" sz="2000" b="0" u="none" strike="noStrike">
              <a:solidFill>
                <a:schemeClr val="lt1"/>
              </a:solidFill>
              <a:effectLst/>
              <a:uFillTx/>
              <a:latin typeface="Poppins Black"/>
              <a:ea typeface="Arial Unicode MS"/>
            </a:endParaRPr>
          </a:p>
        </p:txBody>
      </p:sp>
      <p:pic>
        <p:nvPicPr>
          <p:cNvPr id="84" name="그래픽 548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856280" y="3409200"/>
            <a:ext cx="412200" cy="368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5"/>
          <p:cNvSpPr/>
          <p:nvPr/>
        </p:nvSpPr>
        <p:spPr>
          <a:xfrm>
            <a:off x="3516840" y="2856240"/>
            <a:ext cx="474804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4400" b="1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Решение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Box 6"/>
          <p:cNvSpPr/>
          <p:nvPr/>
        </p:nvSpPr>
        <p:spPr>
          <a:xfrm>
            <a:off x="3516840" y="3772800"/>
            <a:ext cx="439920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1400" b="0" u="none" strike="noStrike">
                <a:solidFill>
                  <a:srgbClr val="1c252f"/>
                </a:solidFill>
                <a:effectLst/>
                <a:uFillTx/>
                <a:latin typeface="Bahnschrift"/>
                <a:ea typeface="Arial Unicode MS"/>
              </a:rPr>
              <a:t>Разработка программного продукта для решения поставленного кейса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3"/>
          <p:cNvSpPr/>
          <p:nvPr/>
        </p:nvSpPr>
        <p:spPr>
          <a:xfrm>
            <a:off x="8123040" y="2705760"/>
            <a:ext cx="2300760" cy="14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en-US" sz="8800" b="0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0</a:t>
            </a:r>
            <a:r>
              <a:rPr lang="ru-RU" sz="8800" b="0" u="none" strike="noStrike">
                <a:solidFill>
                  <a:srgbClr val="1c252f"/>
                </a:solidFill>
                <a:effectLst/>
                <a:uFillTx/>
                <a:latin typeface="Poppins Black"/>
                <a:ea typeface="Arial Unicode MS"/>
              </a:rPr>
              <a:t>2</a:t>
            </a:r>
            <a:endParaRPr lang="ru-RU" sz="8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1"/>
          <p:cNvSpPr/>
          <p:nvPr/>
        </p:nvSpPr>
        <p:spPr>
          <a:xfrm>
            <a:off x="666000" y="390600"/>
            <a:ext cx="597420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32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Использованный стек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Прямоугольник: скругленные углы 2"/>
          <p:cNvSpPr/>
          <p:nvPr/>
        </p:nvSpPr>
        <p:spPr>
          <a:xfrm>
            <a:off x="2095200" y="1364040"/>
            <a:ext cx="3115800" cy="210600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Unity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React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Vite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CSS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Прямоугольник: скругленные углы 6"/>
          <p:cNvSpPr/>
          <p:nvPr/>
        </p:nvSpPr>
        <p:spPr>
          <a:xfrm>
            <a:off x="6809040" y="2014560"/>
            <a:ext cx="3115800" cy="210600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PostgreSQL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pgvector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psycopg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extBox 8"/>
          <p:cNvSpPr/>
          <p:nvPr/>
        </p:nvSpPr>
        <p:spPr>
          <a:xfrm>
            <a:off x="469080" y="1364040"/>
            <a:ext cx="16538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Клиентская часть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Box 11"/>
          <p:cNvSpPr/>
          <p:nvPr/>
        </p:nvSpPr>
        <p:spPr>
          <a:xfrm>
            <a:off x="8193960" y="1614600"/>
            <a:ext cx="182700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База данных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Прямоугольник: скругленные углы 9"/>
          <p:cNvSpPr/>
          <p:nvPr/>
        </p:nvSpPr>
        <p:spPr>
          <a:xfrm>
            <a:off x="3693240" y="4538880"/>
            <a:ext cx="3115800" cy="210600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FastAPI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Bahnschrift"/>
                <a:ea typeface="Arial Unicode MS"/>
              </a:rPr>
              <a:t>WebSocket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TextBox 12"/>
          <p:cNvSpPr/>
          <p:nvPr/>
        </p:nvSpPr>
        <p:spPr>
          <a:xfrm>
            <a:off x="3135240" y="4120920"/>
            <a:ext cx="235980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Серверная часть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Прямоугольник 3"/>
          <p:cNvSpPr/>
          <p:nvPr/>
        </p:nvSpPr>
        <p:spPr>
          <a:xfrm>
            <a:off x="9242280" y="5312520"/>
            <a:ext cx="155808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en-US" sz="2800" b="1" u="none" strike="noStrike">
                <a:solidFill>
                  <a:schemeClr val="dk1">
                    <a:lumMod val="65000"/>
                    <a:lumOff val="35000"/>
                  </a:schemeClr>
                </a:solidFill>
                <a:effectLst/>
                <a:uFillTx/>
                <a:latin typeface="Bahnschrift"/>
                <a:ea typeface="Arial Unicode MS"/>
              </a:rPr>
              <a:t>Gateway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1"/>
          <p:cNvSpPr/>
          <p:nvPr/>
        </p:nvSpPr>
        <p:spPr>
          <a:xfrm>
            <a:off x="452880" y="341640"/>
            <a:ext cx="587664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32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Описание ИИ-агентов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Прямоугольник 2"/>
          <p:cNvSpPr/>
          <p:nvPr/>
        </p:nvSpPr>
        <p:spPr>
          <a:xfrm>
            <a:off x="1136520" y="1269360"/>
            <a:ext cx="2547360" cy="5246280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Личность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У каждого агента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есть набор черт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(характер)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Память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Все события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сохраняются в pgvector как эпизодическая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память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Эмоции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Poppins Light"/>
                <a:ea typeface="Arial Unicode MS"/>
              </a:rPr>
              <a:t>У агента есть числовая модель настроения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Прямоугольник 3"/>
          <p:cNvSpPr/>
          <p:nvPr/>
        </p:nvSpPr>
        <p:spPr>
          <a:xfrm>
            <a:off x="4422600" y="1269360"/>
            <a:ext cx="2547360" cy="5246280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Агент работает 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по циклу 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Рефлексия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|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Постановка цели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|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Действие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Прямоугольник 4"/>
          <p:cNvSpPr/>
          <p:nvPr/>
        </p:nvSpPr>
        <p:spPr>
          <a:xfrm>
            <a:off x="7726680" y="1269360"/>
            <a:ext cx="2547360" cy="5246280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Диалоги между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агентами 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анализируются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Обновляется граф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симпатии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Обработанные 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значения влияют на будущее общение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5"/>
          <p:cNvSpPr/>
          <p:nvPr/>
        </p:nvSpPr>
        <p:spPr>
          <a:xfrm>
            <a:off x="1136520" y="1375920"/>
            <a:ext cx="254736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Архитектура агента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Box 7"/>
          <p:cNvSpPr/>
          <p:nvPr/>
        </p:nvSpPr>
        <p:spPr>
          <a:xfrm>
            <a:off x="4431600" y="1375920"/>
            <a:ext cx="254736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Система поведения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Box 8"/>
          <p:cNvSpPr/>
          <p:nvPr/>
        </p:nvSpPr>
        <p:spPr>
          <a:xfrm>
            <a:off x="7726680" y="1269360"/>
            <a:ext cx="25473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Система 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взаимодействия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"/>
          <p:cNvSpPr/>
          <p:nvPr/>
        </p:nvSpPr>
        <p:spPr>
          <a:xfrm>
            <a:off x="2050920" y="514800"/>
            <a:ext cx="668448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ru-RU" sz="36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Характеристики ИИ-агентов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Прямоугольник 2"/>
          <p:cNvSpPr/>
          <p:nvPr/>
        </p:nvSpPr>
        <p:spPr>
          <a:xfrm>
            <a:off x="446760" y="2238120"/>
            <a:ext cx="6684480" cy="41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ID и имя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 — уникальный идентификатор и отображаемое имя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Настроение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 — числовое значение (mood) и его текстовый ярлык (mood_label)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Текущий план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 — цель, которую агент поставил себе в данный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      момент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Позиция в пространстве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 — координаты x, y, z для 2D/3D-сцены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Направление взгляда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 — вектор look_at (куда смотрит агент)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Последнее действие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 — тип действия (last_action) и текст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      последней реплики (last_say)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Тик симуляции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 — номер итерации, на которой было отправлено состояние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Прямоугольник 3"/>
          <p:cNvSpPr/>
          <p:nvPr/>
        </p:nvSpPr>
        <p:spPr>
          <a:xfrm>
            <a:off x="7818120" y="1378800"/>
            <a:ext cx="4761000" cy="31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{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"id": "a1",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"name": "Alice",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"mood": 20,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"mood_label": "happy",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"current_plan": "Find SkeBob and apologize",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"pos": { "x": 12.3, "y": 0.0, "z": -4.1 },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"look_at": { "x": 0.0, "y": 0.0, "z": 1.0 },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"last_action": "say",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"last_say": "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Прости меня.",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 "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tick" : 42 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Bahnschrift"/>
                <a:ea typeface="Arial Unicode MS"/>
              </a:rPr>
              <a:t>}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 pitchFamily="0" charset="1"/>
        <a:ea typeface="Arial Unicode MS" pitchFamily="0" charset="1"/>
        <a:cs typeface=""/>
      </a:majorFont>
      <a:minorFont>
        <a:latin typeface="Poppins Light" pitchFamily="0" charset="1"/>
        <a:ea typeface="Arial Unicode MS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5184</TotalTime>
  <Application>LibreOffice/25.8.4.2$Linux_X86_64 LibreOffice_project/580$Build-2</Application>
  <AppVersion>15.0000</AppVersion>
  <Words>585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2019-04-06T05:20:47Z</dcterms:created>
  <dc:creator>5</dc:creator>
  <dc:description/>
  <dc:language>ru-RU</dc:language>
  <cp:lastModifiedBy/>
  <cp:lastPrinted>2026-02-18T13:02:29Z</cp:lastPrinted>
  <dcterms:modified xsi:type="dcterms:W3CDTF">2026-02-18T13:52:42Z</dcterms:modified>
  <cp:revision>314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16</vt:i4>
  </property>
</Properties>
</file>